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91" r:id="rId4"/>
    <p:sldId id="260" r:id="rId5"/>
    <p:sldId id="280" r:id="rId6"/>
    <p:sldId id="288" r:id="rId7"/>
    <p:sldId id="282" r:id="rId8"/>
    <p:sldId id="284" r:id="rId9"/>
    <p:sldId id="304" r:id="rId10"/>
    <p:sldId id="285" r:id="rId11"/>
    <p:sldId id="287" r:id="rId12"/>
    <p:sldId id="290" r:id="rId13"/>
    <p:sldId id="279" r:id="rId14"/>
    <p:sldId id="281" r:id="rId15"/>
    <p:sldId id="289" r:id="rId16"/>
    <p:sldId id="283" r:id="rId17"/>
    <p:sldId id="286" r:id="rId18"/>
    <p:sldId id="259" r:id="rId19"/>
    <p:sldId id="266" r:id="rId20"/>
    <p:sldId id="292" r:id="rId21"/>
    <p:sldId id="293" r:id="rId22"/>
    <p:sldId id="261" r:id="rId23"/>
    <p:sldId id="267" r:id="rId24"/>
    <p:sldId id="268" r:id="rId25"/>
    <p:sldId id="269" r:id="rId26"/>
    <p:sldId id="258" r:id="rId27"/>
    <p:sldId id="275" r:id="rId28"/>
    <p:sldId id="276" r:id="rId29"/>
    <p:sldId id="277" r:id="rId30"/>
    <p:sldId id="278" r:id="rId31"/>
    <p:sldId id="270" r:id="rId32"/>
    <p:sldId id="271" r:id="rId33"/>
    <p:sldId id="273" r:id="rId34"/>
    <p:sldId id="274" r:id="rId35"/>
    <p:sldId id="262" r:id="rId36"/>
    <p:sldId id="302" r:id="rId37"/>
    <p:sldId id="296" r:id="rId38"/>
    <p:sldId id="297" r:id="rId39"/>
    <p:sldId id="298" r:id="rId40"/>
    <p:sldId id="299" r:id="rId41"/>
    <p:sldId id="265" r:id="rId42"/>
    <p:sldId id="300" r:id="rId43"/>
    <p:sldId id="263" r:id="rId44"/>
    <p:sldId id="264" r:id="rId45"/>
    <p:sldId id="294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7178E-60AF-5349-B9FE-AF20520B0D9C}" v="523" dt="2025-04-05T10:54:35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/>
    <p:restoredTop sz="94650"/>
  </p:normalViewPr>
  <p:slideViewPr>
    <p:cSldViewPr snapToGrid="0">
      <p:cViewPr varScale="1">
        <p:scale>
          <a:sx n="106" d="100"/>
          <a:sy n="106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68645-97A5-C844-A7DB-8E161EB89CE0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BA39-C2E9-A841-BCA7-5FA39854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9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4f606ef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a4f606ef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4f606ef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a4f606efc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481caff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2481caff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481caf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2481caf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481caff7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481caff7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481caff7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2481caff7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ocean&#10;&#10;AI-generated content may be incorrect.">
            <a:extLst>
              <a:ext uri="{FF2B5EF4-FFF2-40B4-BE49-F238E27FC236}">
                <a16:creationId xmlns:a16="http://schemas.microsoft.com/office/drawing/2014/main" id="{0096F1A6-FB7C-B862-F10B-6ED261653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57" y="0"/>
            <a:ext cx="12207757" cy="6864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6EFE0C-29B7-7469-45A6-53F9546AD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13" y="1077914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National Urban Health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527DB-200B-F530-1700-41D5C7EE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13" y="361332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0FA6D-CA39-124B-CD79-A7270D86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737-B13A-FA47-8842-6562C2B38A53}" type="datetime1">
              <a:rPr lang="en-IN" smtClean="0"/>
              <a:t>23-04-2025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8134-DBA8-7432-C2FF-C7B8DD76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D4C1-7F37-E97E-C27A-BFC10E1A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B89D5-AEF3-A8B2-DCFB-597F93CF1865}"/>
              </a:ext>
            </a:extLst>
          </p:cNvPr>
          <p:cNvSpPr txBox="1"/>
          <p:nvPr userDrawn="1"/>
        </p:nvSpPr>
        <p:spPr>
          <a:xfrm>
            <a:off x="166513" y="181910"/>
            <a:ext cx="224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Status Report</a:t>
            </a:r>
          </a:p>
        </p:txBody>
      </p:sp>
    </p:spTree>
    <p:extLst>
      <p:ext uri="{BB962C8B-B14F-4D97-AF65-F5344CB8AC3E}">
        <p14:creationId xmlns:p14="http://schemas.microsoft.com/office/powerpoint/2010/main" val="205580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0E9E-3E01-EB13-C9F7-C6EE5AEB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7915-7B9F-7685-CCDF-B66765015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DB6B-EC7C-08BC-9C55-26727796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1D35-8032-1B4F-8101-7940CFA9A4BD}" type="datetime1">
              <a:rPr lang="en-IN" smtClean="0"/>
              <a:t>23-04-2025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F216D-B5FE-77BA-240D-066D8860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54EF-CE2B-693E-A46D-31DEB6C4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BADDF-8B00-6D36-9C35-002B6B4052D9}"/>
              </a:ext>
            </a:extLst>
          </p:cNvPr>
          <p:cNvSpPr/>
          <p:nvPr userDrawn="1"/>
        </p:nvSpPr>
        <p:spPr>
          <a:xfrm>
            <a:off x="0" y="0"/>
            <a:ext cx="138287" cy="6858000"/>
          </a:xfrm>
          <a:prstGeom prst="rect">
            <a:avLst/>
          </a:prstGeom>
          <a:solidFill>
            <a:srgbClr val="A6CEE3"/>
          </a:solidFill>
          <a:ln>
            <a:solidFill>
              <a:srgbClr val="A6CE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ocean&#10;&#10;AI-generated content may be incorrect.">
            <a:extLst>
              <a:ext uri="{FF2B5EF4-FFF2-40B4-BE49-F238E27FC236}">
                <a16:creationId xmlns:a16="http://schemas.microsoft.com/office/drawing/2014/main" id="{72E58361-DB8B-8681-7C08-EA32CBCA6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57" y="0"/>
            <a:ext cx="12207757" cy="6864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4CB8E-EA43-34CA-3A08-F28F3C15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36" y="2786507"/>
            <a:ext cx="8478663" cy="77875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48F8-76CB-87F0-9F67-6137083A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6154-A6B1-CE4A-95EF-B16446CE0D0E}" type="datetime1">
              <a:rPr lang="en-IN" smtClean="0"/>
              <a:t>23-04-2025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6804B-C9FC-8CC1-550E-75798B8E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BFBB-AF44-641C-57B9-06C77E48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4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C536-ADB0-CE6B-1889-F59A4B16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8380-2553-1F04-0914-47C0FF5C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1BB8-807E-7C45-9211-DAB1F701FD13}" type="datetime1">
              <a:rPr lang="en-IN" smtClean="0"/>
              <a:t>23-04-2025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3AC05-ABB6-C3F0-7B1D-BF5682E0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4F264-6353-AA60-2E0F-CDC07F55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989CB-2277-BD79-028E-752C6D7C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0D47-03FC-564F-BF0F-555478EB7E04}" type="datetime1">
              <a:rPr lang="en-IN" smtClean="0"/>
              <a:t>23-04-2025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4B60B-A047-1860-A718-169026BB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4F975-4C1C-25BC-7A63-B0BFE66E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0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45548-F88C-4E8C-311D-975F6F5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8" y="136526"/>
            <a:ext cx="11929533" cy="687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BAF1F-779A-7389-382F-8367E0AB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87" y="914400"/>
            <a:ext cx="11929533" cy="535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92CA6-EB64-4628-4FA4-7929DE24D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87" y="63609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10E1CA-E1CB-DC4F-8C5C-925C9C582FC1}" type="datetime1">
              <a:rPr lang="en-IN" smtClean="0"/>
              <a:t>23-04-2025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20A93-AE9E-FA69-E4CB-457C055F9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F6D45-0A78-C122-1BBB-36A559424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5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785962-0F51-3548-B894-EC1AE35BCD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731B-1EB1-F2CF-0999-046C68711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Urban Health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4EBD0-C297-21A5-C830-61C8C6462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District:</a:t>
            </a:r>
          </a:p>
          <a:p>
            <a:r>
              <a:rPr lang="en-GB" dirty="0"/>
              <a:t>Month-Year: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B0BB6-B163-6DF8-517C-7E188ACA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A202-66F2-FE5E-612B-D68069A5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9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FD92-6DC0-5F93-DDE5-30E30DBC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FF16-8775-BAE2-7730-CABF39EC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Diagnostics (UPHC/UCHC)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1871CC-01DB-A55A-9F6C-B2B5B64A6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39283"/>
              </p:ext>
            </p:extLst>
          </p:nvPr>
        </p:nvGraphicFramePr>
        <p:xfrm>
          <a:off x="138113" y="914400"/>
          <a:ext cx="11844000" cy="527304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7287048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161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tests inhouse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tests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tests outsourced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Sputum AFB in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Sputum AFB outsourced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Tests with EQA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6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3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40549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A167F-955A-A058-EA21-D2D20053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2CC13-49DB-B25C-057C-44AAC4A9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6DA6B-B061-5072-94C9-7E7230146266}"/>
              </a:ext>
            </a:extLst>
          </p:cNvPr>
          <p:cNvSpPr txBox="1"/>
          <p:nvPr/>
        </p:nvSpPr>
        <p:spPr>
          <a:xfrm>
            <a:off x="9793364" y="168032"/>
            <a:ext cx="1777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I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HMIS 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421838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27050-C0A6-ADC3-7760-DB957DD56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D420-262C-EEC4-3DDC-6FC90125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activities (UPHC/UCHC)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83A752-D98A-269A-8357-3E1AD613E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396648"/>
              </p:ext>
            </p:extLst>
          </p:nvPr>
        </p:nvGraphicFramePr>
        <p:xfrm>
          <a:off x="138112" y="914400"/>
          <a:ext cx="11749087" cy="496824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4743971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751279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751279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751279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751279">
                  <a:extLst>
                    <a:ext uri="{9D8B030D-6E8A-4147-A177-3AD203B41FA5}">
                      <a16:colId xmlns:a16="http://schemas.microsoft.com/office/drawing/2014/main" val="126175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ANC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IUCD insertions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immunisation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NCD screening camps conducted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5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25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2284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30A14-9433-08CF-321E-503A1F5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16A71-C283-D863-60D1-ACC06026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E8B36-C2C0-63A2-E764-6C2C2B498D54}"/>
              </a:ext>
            </a:extLst>
          </p:cNvPr>
          <p:cNvSpPr txBox="1"/>
          <p:nvPr/>
        </p:nvSpPr>
        <p:spPr>
          <a:xfrm>
            <a:off x="9793364" y="168032"/>
            <a:ext cx="1777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I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HMIS 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348151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0B86-5A8A-4373-A973-F7A2D801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4968-683A-866B-341C-0D06461C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SHAILI: Annual Health Screening (UPHC/UCHC)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91867D-5B7B-6C41-42F6-A10B6AEAC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910121"/>
              </p:ext>
            </p:extLst>
          </p:nvPr>
        </p:nvGraphicFramePr>
        <p:xfrm>
          <a:off x="138113" y="914400"/>
          <a:ext cx="11916000" cy="502412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7287048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161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SHAILI2 Target</a:t>
                      </a:r>
                    </a:p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SHAILI-2 cumulative achievement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SHAILI-2 </a:t>
                      </a:r>
                    </a:p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(b*100)/a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SHAILI-2 cumulative achievement prev.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Screened for HTN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Screened for 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85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8276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54298-2497-00B2-435C-510D4817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4867B-02DD-4FD6-AF1A-6E993CB0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B5854-DCE7-6A4F-0DDB-6A14EDD53536}"/>
              </a:ext>
            </a:extLst>
          </p:cNvPr>
          <p:cNvSpPr txBox="1"/>
          <p:nvPr/>
        </p:nvSpPr>
        <p:spPr>
          <a:xfrm>
            <a:off x="9814488" y="225757"/>
            <a:ext cx="223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I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SHAILI 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30133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3ED22-4000-E031-222A-46D9385A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69CF-68DC-DF09-B489-E99B8A6F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Urban Health &amp; Wellness Centres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C7DF6-BCFD-5AAA-2BE3-4AB998C0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7029C-8CD1-6293-CC77-319626F4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5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46849-F9DE-FF95-CD58-2AB99823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7B42-A43F-9A77-6776-9374D669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 in UHWCs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2678C4-71A1-AC94-0BBE-04008AD2E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83514"/>
              </p:ext>
            </p:extLst>
          </p:nvPr>
        </p:nvGraphicFramePr>
        <p:xfrm>
          <a:off x="138113" y="914400"/>
          <a:ext cx="11674012" cy="1854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28000">
                  <a:extLst>
                    <a:ext uri="{9D8B030D-6E8A-4147-A177-3AD203B41FA5}">
                      <a16:colId xmlns:a16="http://schemas.microsoft.com/office/drawing/2014/main" val="328923820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2829025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0324246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73105263"/>
                    </a:ext>
                  </a:extLst>
                </a:gridCol>
                <a:gridCol w="2386012">
                  <a:extLst>
                    <a:ext uri="{9D8B030D-6E8A-4147-A177-3AD203B41FA5}">
                      <a16:colId xmlns:a16="http://schemas.microsoft.com/office/drawing/2014/main" val="3839486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Sanctioned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in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vacancy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2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Officer (Full-time)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1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4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0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818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38F95-C97A-908E-F17D-14FB49F2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DF1D4-7351-F1B0-D3E7-415F76A0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4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7F3AB-77A4-917A-635F-AD7AD51D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8B8E-36C9-C0DC-C71F-B69DB4BE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 in UHWCs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E2E338-81DA-0A10-B096-32F2AE8A8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75513"/>
              </p:ext>
            </p:extLst>
          </p:nvPr>
        </p:nvGraphicFramePr>
        <p:xfrm>
          <a:off x="138113" y="914400"/>
          <a:ext cx="11345048" cy="445008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837296">
                  <a:extLst>
                    <a:ext uri="{9D8B030D-6E8A-4147-A177-3AD203B41FA5}">
                      <a16:colId xmlns:a16="http://schemas.microsoft.com/office/drawing/2014/main" val="3289238204"/>
                    </a:ext>
                  </a:extLst>
                </a:gridCol>
                <a:gridCol w="1876938">
                  <a:extLst>
                    <a:ext uri="{9D8B030D-6E8A-4147-A177-3AD203B41FA5}">
                      <a16:colId xmlns:a16="http://schemas.microsoft.com/office/drawing/2014/main" val="1628290257"/>
                    </a:ext>
                  </a:extLst>
                </a:gridCol>
                <a:gridCol w="1876938">
                  <a:extLst>
                    <a:ext uri="{9D8B030D-6E8A-4147-A177-3AD203B41FA5}">
                      <a16:colId xmlns:a16="http://schemas.microsoft.com/office/drawing/2014/main" val="3473105263"/>
                    </a:ext>
                  </a:extLst>
                </a:gridCol>
                <a:gridCol w="1876938">
                  <a:extLst>
                    <a:ext uri="{9D8B030D-6E8A-4147-A177-3AD203B41FA5}">
                      <a16:colId xmlns:a16="http://schemas.microsoft.com/office/drawing/2014/main" val="4086029137"/>
                    </a:ext>
                  </a:extLst>
                </a:gridCol>
                <a:gridCol w="1876938">
                  <a:extLst>
                    <a:ext uri="{9D8B030D-6E8A-4147-A177-3AD203B41FA5}">
                      <a16:colId xmlns:a16="http://schemas.microsoft.com/office/drawing/2014/main" val="3839486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2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1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4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0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6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7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0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2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8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5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3467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040E-590D-8A87-D08A-1CD52F72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47A02-1979-8C0B-C561-7485DB5D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1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005D2-6F46-C4B5-2993-A153AF05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294A-B410-5793-9552-61E3D2B3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Provision (UHWCs)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AC5E9D-C7DB-F216-4508-32AA1F599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80580"/>
              </p:ext>
            </p:extLst>
          </p:nvPr>
        </p:nvGraphicFramePr>
        <p:xfrm>
          <a:off x="138113" y="914400"/>
          <a:ext cx="11844000" cy="502920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7287048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161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 in the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 per doctor/day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Screened for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for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screened for HTN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for HTN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5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4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5867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2EB75-5D81-C80B-1667-4B526E56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4DA9-F428-7E76-E992-EF0A9B51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9E86F-03F0-F4EC-7488-343A7B5D79EF}"/>
              </a:ext>
            </a:extLst>
          </p:cNvPr>
          <p:cNvSpPr txBox="1"/>
          <p:nvPr/>
        </p:nvSpPr>
        <p:spPr>
          <a:xfrm>
            <a:off x="9107787" y="168032"/>
            <a:ext cx="2399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I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 &amp; SHAILI 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266879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22C95-CCBB-51BB-7B30-E02F5413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2673-A540-5BA5-D4D2-A745739A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Diagnostics (UHWCs)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751C0B-267F-5528-60A0-16EE93BB8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090667"/>
              </p:ext>
            </p:extLst>
          </p:nvPr>
        </p:nvGraphicFramePr>
        <p:xfrm>
          <a:off x="138112" y="914400"/>
          <a:ext cx="11823518" cy="502920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4465786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UHWCs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tests inhouse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tests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tests outsourced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Sputum AFB outsourced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73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6512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507D0-723E-A40D-5F29-D73DF39B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C3DD2-BE16-4D02-957C-B372BDCB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D3D94-8000-A173-E429-B04153DF959A}"/>
              </a:ext>
            </a:extLst>
          </p:cNvPr>
          <p:cNvSpPr txBox="1"/>
          <p:nvPr/>
        </p:nvSpPr>
        <p:spPr>
          <a:xfrm>
            <a:off x="9793364" y="168032"/>
            <a:ext cx="1777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I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HMIS 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117406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9A3C-8D5D-982A-6AFF-5586F330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Quality Assurance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A60B5-C22D-CE9F-482B-FF367504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0F693-0270-4EC3-EDA8-58D8F313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4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BAA6-DDCD-B9C1-72E2-4FCCA535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Quality Assurance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6CDB8-09AE-F582-2515-7B0CB34E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4670E-9688-F4C7-5D0A-A7D123AF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93696BCC-D13B-75CF-BC2A-8F24B869D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188840"/>
              </p:ext>
            </p:extLst>
          </p:nvPr>
        </p:nvGraphicFramePr>
        <p:xfrm>
          <a:off x="138288" y="2243470"/>
          <a:ext cx="11642760" cy="1645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0460">
                  <a:extLst>
                    <a:ext uri="{9D8B030D-6E8A-4147-A177-3AD203B41FA5}">
                      <a16:colId xmlns:a16="http://schemas.microsoft.com/office/drawing/2014/main" val="4270298592"/>
                    </a:ext>
                  </a:extLst>
                </a:gridCol>
                <a:gridCol w="1940460">
                  <a:extLst>
                    <a:ext uri="{9D8B030D-6E8A-4147-A177-3AD203B41FA5}">
                      <a16:colId xmlns:a16="http://schemas.microsoft.com/office/drawing/2014/main" val="1736662404"/>
                    </a:ext>
                  </a:extLst>
                </a:gridCol>
                <a:gridCol w="1940460">
                  <a:extLst>
                    <a:ext uri="{9D8B030D-6E8A-4147-A177-3AD203B41FA5}">
                      <a16:colId xmlns:a16="http://schemas.microsoft.com/office/drawing/2014/main" val="751983104"/>
                    </a:ext>
                  </a:extLst>
                </a:gridCol>
                <a:gridCol w="1940460">
                  <a:extLst>
                    <a:ext uri="{9D8B030D-6E8A-4147-A177-3AD203B41FA5}">
                      <a16:colId xmlns:a16="http://schemas.microsoft.com/office/drawing/2014/main" val="3991187650"/>
                    </a:ext>
                  </a:extLst>
                </a:gridCol>
                <a:gridCol w="1940460">
                  <a:extLst>
                    <a:ext uri="{9D8B030D-6E8A-4147-A177-3AD203B41FA5}">
                      <a16:colId xmlns:a16="http://schemas.microsoft.com/office/drawing/2014/main" val="3898424529"/>
                    </a:ext>
                  </a:extLst>
                </a:gridCol>
                <a:gridCol w="1940460">
                  <a:extLst>
                    <a:ext uri="{9D8B030D-6E8A-4147-A177-3AD203B41FA5}">
                      <a16:colId xmlns:a16="http://schemas.microsoft.com/office/drawing/2014/main" val="1252573499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UPHCs 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NQAS certified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National application submitted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State application submitted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District assessment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Due for recertification in FY 2025-26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70152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32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97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6F3C-56F6-4B27-649A-61D2C51D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Health: District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FD30A-6EA5-3F15-D03A-A0937496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6846A-2798-DA3B-F5DA-FEC667B0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BEB088-DCC2-9967-4A91-CD1B5147B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299307"/>
              </p:ext>
            </p:extLst>
          </p:nvPr>
        </p:nvGraphicFramePr>
        <p:xfrm>
          <a:off x="138112" y="888598"/>
          <a:ext cx="11529289" cy="949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1358">
                  <a:extLst>
                    <a:ext uri="{9D8B030D-6E8A-4147-A177-3AD203B41FA5}">
                      <a16:colId xmlns:a16="http://schemas.microsoft.com/office/drawing/2014/main" val="4270298592"/>
                    </a:ext>
                  </a:extLst>
                </a:gridCol>
                <a:gridCol w="1536292">
                  <a:extLst>
                    <a:ext uri="{9D8B030D-6E8A-4147-A177-3AD203B41FA5}">
                      <a16:colId xmlns:a16="http://schemas.microsoft.com/office/drawing/2014/main" val="1736662404"/>
                    </a:ext>
                  </a:extLst>
                </a:gridCol>
                <a:gridCol w="1648865">
                  <a:extLst>
                    <a:ext uri="{9D8B030D-6E8A-4147-A177-3AD203B41FA5}">
                      <a16:colId xmlns:a16="http://schemas.microsoft.com/office/drawing/2014/main" val="751983104"/>
                    </a:ext>
                  </a:extLst>
                </a:gridCol>
                <a:gridCol w="2274258">
                  <a:extLst>
                    <a:ext uri="{9D8B030D-6E8A-4147-A177-3AD203B41FA5}">
                      <a16:colId xmlns:a16="http://schemas.microsoft.com/office/drawing/2014/main" val="3898424529"/>
                    </a:ext>
                  </a:extLst>
                </a:gridCol>
                <a:gridCol w="2274258">
                  <a:extLst>
                    <a:ext uri="{9D8B030D-6E8A-4147-A177-3AD203B41FA5}">
                      <a16:colId xmlns:a16="http://schemas.microsoft.com/office/drawing/2014/main" val="3778113298"/>
                    </a:ext>
                  </a:extLst>
                </a:gridCol>
                <a:gridCol w="2274258">
                  <a:extLst>
                    <a:ext uri="{9D8B030D-6E8A-4147-A177-3AD203B41FA5}">
                      <a16:colId xmlns:a16="http://schemas.microsoft.com/office/drawing/2014/main" val="2263441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Corporations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Municipalities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Wards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wards covered by UPHCs/UCHCs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0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270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0D8C54-BD08-03EE-771E-FE9C4B619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193461"/>
              </p:ext>
            </p:extLst>
          </p:nvPr>
        </p:nvGraphicFramePr>
        <p:xfrm>
          <a:off x="138112" y="2166164"/>
          <a:ext cx="11529292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4270298592"/>
                    </a:ext>
                  </a:extLst>
                </a:gridCol>
                <a:gridCol w="2081323">
                  <a:extLst>
                    <a:ext uri="{9D8B030D-6E8A-4147-A177-3AD203B41FA5}">
                      <a16:colId xmlns:a16="http://schemas.microsoft.com/office/drawing/2014/main" val="1736662404"/>
                    </a:ext>
                  </a:extLst>
                </a:gridCol>
                <a:gridCol w="2081323">
                  <a:extLst>
                    <a:ext uri="{9D8B030D-6E8A-4147-A177-3AD203B41FA5}">
                      <a16:colId xmlns:a16="http://schemas.microsoft.com/office/drawing/2014/main" val="751983104"/>
                    </a:ext>
                  </a:extLst>
                </a:gridCol>
                <a:gridCol w="2081323">
                  <a:extLst>
                    <a:ext uri="{9D8B030D-6E8A-4147-A177-3AD203B41FA5}">
                      <a16:colId xmlns:a16="http://schemas.microsoft.com/office/drawing/2014/main" val="1594532580"/>
                    </a:ext>
                  </a:extLst>
                </a:gridCol>
                <a:gridCol w="2081323">
                  <a:extLst>
                    <a:ext uri="{9D8B030D-6E8A-4147-A177-3AD203B41FA5}">
                      <a16:colId xmlns:a16="http://schemas.microsoft.com/office/drawing/2014/main" val="43143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Sanctioned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in rented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in govt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0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Community Health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27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Primary Health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9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Health &amp; Wellness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58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PHCs/FHCs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7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CHCs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72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JAKs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2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TH/THQH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9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DH/GH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57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Speciality Hospitals in 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69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99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2170-D048-50BF-B558-07CB00DB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Quality Assurance Standards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EDACFC-FE99-62E8-9D28-4C6C40698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237168"/>
              </p:ext>
            </p:extLst>
          </p:nvPr>
        </p:nvGraphicFramePr>
        <p:xfrm>
          <a:off x="138113" y="914400"/>
          <a:ext cx="11930062" cy="49936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55422">
                  <a:extLst>
                    <a:ext uri="{9D8B030D-6E8A-4147-A177-3AD203B41FA5}">
                      <a16:colId xmlns:a16="http://schemas.microsoft.com/office/drawing/2014/main" val="3210817394"/>
                    </a:ext>
                  </a:extLst>
                </a:gridCol>
                <a:gridCol w="1993660">
                  <a:extLst>
                    <a:ext uri="{9D8B030D-6E8A-4147-A177-3AD203B41FA5}">
                      <a16:colId xmlns:a16="http://schemas.microsoft.com/office/drawing/2014/main" val="2615252035"/>
                    </a:ext>
                  </a:extLst>
                </a:gridCol>
                <a:gridCol w="1993660">
                  <a:extLst>
                    <a:ext uri="{9D8B030D-6E8A-4147-A177-3AD203B41FA5}">
                      <a16:colId xmlns:a16="http://schemas.microsoft.com/office/drawing/2014/main" val="1649166578"/>
                    </a:ext>
                  </a:extLst>
                </a:gridCol>
                <a:gridCol w="1993660">
                  <a:extLst>
                    <a:ext uri="{9D8B030D-6E8A-4147-A177-3AD203B41FA5}">
                      <a16:colId xmlns:a16="http://schemas.microsoft.com/office/drawing/2014/main" val="3844962079"/>
                    </a:ext>
                  </a:extLst>
                </a:gridCol>
                <a:gridCol w="1993660">
                  <a:extLst>
                    <a:ext uri="{9D8B030D-6E8A-4147-A177-3AD203B41FA5}">
                      <a16:colId xmlns:a16="http://schemas.microsoft.com/office/drawing/2014/main" val="390773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NQAS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assessment score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assessment score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18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67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5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3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3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7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9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1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2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290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9D598-1BD8-3FC7-CBD0-D8E4B3F6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6375C-4170-9DD6-688D-99A90D2D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2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719C7-FA36-1E82-E0F2-7619DB3E3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E4A3-8F12-7E0F-7C7F-DE1BAEFF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Kayakalp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DF49B9-2CA2-A841-47C3-38572B56B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991106"/>
              </p:ext>
            </p:extLst>
          </p:nvPr>
        </p:nvGraphicFramePr>
        <p:xfrm>
          <a:off x="138112" y="914400"/>
          <a:ext cx="11512819" cy="4719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00819">
                  <a:extLst>
                    <a:ext uri="{9D8B030D-6E8A-4147-A177-3AD203B41FA5}">
                      <a16:colId xmlns:a16="http://schemas.microsoft.com/office/drawing/2014/main" val="3210817394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1525203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649166578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90773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assessment score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 assessment score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18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67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5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3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3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7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9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1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2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290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3A071-4F99-5C9B-D7BF-F547DEDE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9C3E1-45BC-B949-D9C5-63CF2B3C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4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AD17-299A-C73D-B222-209E40B1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64078-0FFD-12E6-FD36-7F35453C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9977-0D52-90B7-346C-BE458142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6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D482-1D82-92B8-1877-6E0D0C31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Health Nutrition 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622EEE-79B4-7C33-713F-963EE17D1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38658"/>
              </p:ext>
            </p:extLst>
          </p:nvPr>
        </p:nvGraphicFramePr>
        <p:xfrm>
          <a:off x="138112" y="914400"/>
          <a:ext cx="11088000" cy="3855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08000">
                  <a:extLst>
                    <a:ext uri="{9D8B030D-6E8A-4147-A177-3AD203B41FA5}">
                      <a16:colId xmlns:a16="http://schemas.microsoft.com/office/drawing/2014/main" val="416967786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39089143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63179087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768905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wards covered 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UHND meetings conducted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 (%)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((b*100)/a)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1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9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2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3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7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9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45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5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814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F894-5AE0-63C6-5ECD-75B38265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27085-A26D-BD7D-4AC5-56527BA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87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7168-BA63-7998-D3E4-38C91070E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3ED9-1416-230A-AA68-70B4E82B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Management Committee (HMC)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2B98FC-498C-3835-3363-1ABF7A41E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902582"/>
              </p:ext>
            </p:extLst>
          </p:nvPr>
        </p:nvGraphicFramePr>
        <p:xfrm>
          <a:off x="138112" y="914400"/>
          <a:ext cx="10260000" cy="3855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08000">
                  <a:extLst>
                    <a:ext uri="{9D8B030D-6E8A-4147-A177-3AD203B41FA5}">
                      <a16:colId xmlns:a16="http://schemas.microsoft.com/office/drawing/2014/main" val="416967786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390891439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2631790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HMC meeting in the month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(yes/no)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HMC meetings conducted in 2025-26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(cumulative)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1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9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2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3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7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9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45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5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814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DBA07-2EB7-65BA-D178-EC49F039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DC8B-B18C-1265-D71D-0BD1012B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43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D326F-06A7-854E-0CF3-7DCB2C15C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8F2C-AC22-4C74-2C60-7640B9BF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Mahila Arogya Samiti (MAS)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AD204E-A73C-7D03-A8FC-E8B2ABBE2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914402"/>
              </p:ext>
            </p:extLst>
          </p:nvPr>
        </p:nvGraphicFramePr>
        <p:xfrm>
          <a:off x="138287" y="1711842"/>
          <a:ext cx="11802075" cy="4069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76566">
                  <a:extLst>
                    <a:ext uri="{9D8B030D-6E8A-4147-A177-3AD203B41FA5}">
                      <a16:colId xmlns:a16="http://schemas.microsoft.com/office/drawing/2014/main" val="4169677867"/>
                    </a:ext>
                  </a:extLst>
                </a:gridCol>
                <a:gridCol w="1606104">
                  <a:extLst>
                    <a:ext uri="{9D8B030D-6E8A-4147-A177-3AD203B41FA5}">
                      <a16:colId xmlns:a16="http://schemas.microsoft.com/office/drawing/2014/main" val="3390891439"/>
                    </a:ext>
                  </a:extLst>
                </a:gridCol>
                <a:gridCol w="1583881">
                  <a:extLst>
                    <a:ext uri="{9D8B030D-6E8A-4147-A177-3AD203B41FA5}">
                      <a16:colId xmlns:a16="http://schemas.microsoft.com/office/drawing/2014/main" val="2631790878"/>
                    </a:ext>
                  </a:extLst>
                </a:gridCol>
                <a:gridCol w="1583881">
                  <a:extLst>
                    <a:ext uri="{9D8B030D-6E8A-4147-A177-3AD203B41FA5}">
                      <a16:colId xmlns:a16="http://schemas.microsoft.com/office/drawing/2014/main" val="464553191"/>
                    </a:ext>
                  </a:extLst>
                </a:gridCol>
                <a:gridCol w="1583881">
                  <a:extLst>
                    <a:ext uri="{9D8B030D-6E8A-4147-A177-3AD203B41FA5}">
                      <a16:colId xmlns:a16="http://schemas.microsoft.com/office/drawing/2014/main" val="3824613093"/>
                    </a:ext>
                  </a:extLst>
                </a:gridCol>
                <a:gridCol w="1583881">
                  <a:extLst>
                    <a:ext uri="{9D8B030D-6E8A-4147-A177-3AD203B41FA5}">
                      <a16:colId xmlns:a16="http://schemas.microsoft.com/office/drawing/2014/main" val="2697051327"/>
                    </a:ext>
                  </a:extLst>
                </a:gridCol>
                <a:gridCol w="1583881">
                  <a:extLst>
                    <a:ext uri="{9D8B030D-6E8A-4147-A177-3AD203B41FA5}">
                      <a16:colId xmlns:a16="http://schemas.microsoft.com/office/drawing/2014/main" val="3547129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ULB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MAS constituted</a:t>
                      </a:r>
                      <a:endParaRPr lang="en-GB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MAS meetings in the month</a:t>
                      </a:r>
                      <a:endParaRPr lang="en-GB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MAS with bank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MAS with grants transferred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transferred (Rs)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1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9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2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3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7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9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45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5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8149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CD9BE4D-0E62-7C1D-3026-EAE72216B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52172"/>
              </p:ext>
            </p:extLst>
          </p:nvPr>
        </p:nvGraphicFramePr>
        <p:xfrm>
          <a:off x="138288" y="855895"/>
          <a:ext cx="50400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416967786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3908914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1790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MAS sanctioned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MAS constituted</a:t>
                      </a:r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1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9251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D37F0-D1DB-FD46-0221-67C54E4F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08849-7EFD-AEFB-301F-9F633BF8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3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41E4E-C95F-BBA0-95A8-CA770EAC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health finance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F3F7-30A1-7E94-3E8A-E0E1641E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7E93-3787-94A4-1352-FECAAFB4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77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91C1FD-98AC-B441-0855-286ED291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NUHM: 2025-26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7E422E-33EC-FCE3-FF95-D2F4DEDF8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45502"/>
              </p:ext>
            </p:extLst>
          </p:nvPr>
        </p:nvGraphicFramePr>
        <p:xfrm>
          <a:off x="1172227" y="2316480"/>
          <a:ext cx="9847545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82515">
                  <a:extLst>
                    <a:ext uri="{9D8B030D-6E8A-4147-A177-3AD203B41FA5}">
                      <a16:colId xmlns:a16="http://schemas.microsoft.com/office/drawing/2014/main" val="1148771176"/>
                    </a:ext>
                  </a:extLst>
                </a:gridCol>
                <a:gridCol w="2982515">
                  <a:extLst>
                    <a:ext uri="{9D8B030D-6E8A-4147-A177-3AD203B41FA5}">
                      <a16:colId xmlns:a16="http://schemas.microsoft.com/office/drawing/2014/main" val="2917853953"/>
                    </a:ext>
                  </a:extLst>
                </a:gridCol>
                <a:gridCol w="2982515">
                  <a:extLst>
                    <a:ext uri="{9D8B030D-6E8A-4147-A177-3AD203B41FA5}">
                      <a16:colId xmlns:a16="http://schemas.microsoft.com/office/drawing/2014/main" val="263843801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76558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(Rs. Lakhs)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(Rs. Lakhs)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3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2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43603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0D4F2-57CB-4F2B-9494-9C12FDDB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C911-7ED4-9605-FD3D-E2F74230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69ED3-3C1F-2142-8163-79F86EA0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CEC6FC-8AF9-E720-A652-22C8216A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NUHM: 2025-26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C4737-455C-83C0-FF90-521C993C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1F332-75F7-FDB3-B093-BF9294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0E08DB3-3C20-22AB-A881-E98C25B1B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59159"/>
              </p:ext>
            </p:extLst>
          </p:nvPr>
        </p:nvGraphicFramePr>
        <p:xfrm>
          <a:off x="138113" y="914400"/>
          <a:ext cx="11808000" cy="433247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28928297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98662882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680845384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532252099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2445799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Sl</a:t>
                      </a:r>
                      <a:r>
                        <a:rPr lang="en-GB" sz="1600" dirty="0"/>
                        <a:t> No.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Scheme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Approval</a:t>
                      </a:r>
                    </a:p>
                    <a:p>
                      <a:r>
                        <a:rPr lang="en-GB" sz="1600" dirty="0"/>
                        <a:t>(Rs. Lakhs)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Expenditure</a:t>
                      </a:r>
                    </a:p>
                    <a:p>
                      <a:r>
                        <a:rPr lang="en-GB" sz="1600" dirty="0"/>
                        <a:t>(Rs. Lakhs)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Physical achievement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9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Wellness activities at HWCs(Urban PHCs)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700" marR="12700" marT="1273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700" marR="12700" marT="12736" marB="0" anchor="ctr"/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1400" b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MAS Hand book printed :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IEC</a:t>
                      </a:r>
                      <a:r>
                        <a:rPr lang="en-GB" sz="1400" b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</a:t>
                      </a:r>
                    </a:p>
                  </a:txBody>
                  <a:tcPr marL="91436" marR="91436" marT="122248" marB="122248"/>
                </a:tc>
                <a:extLst>
                  <a:ext uri="{0D108BD9-81ED-4DB2-BD59-A6C34878D82A}">
                    <a16:rowId xmlns:a16="http://schemas.microsoft.com/office/drawing/2014/main" val="100554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conducted: </a:t>
                      </a:r>
                    </a:p>
                  </a:txBody>
                  <a:tcPr marL="91436" marR="91436" marT="122248" marB="122248"/>
                </a:tc>
                <a:extLst>
                  <a:ext uri="{0D108BD9-81ED-4DB2-BD59-A6C34878D82A}">
                    <a16:rowId xmlns:a16="http://schemas.microsoft.com/office/drawing/2014/main" val="375671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Outreach activities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UHND: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 Support</a:t>
                      </a:r>
                      <a:r>
                        <a:rPr lang="en-GB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Allotted: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/>
                </a:tc>
                <a:extLst>
                  <a:ext uri="{0D108BD9-81ED-4DB2-BD59-A6C34878D82A}">
                    <a16:rowId xmlns:a16="http://schemas.microsoft.com/office/drawing/2014/main" val="3300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    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of Urban PHCs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extLst>
                  <a:ext uri="{0D108BD9-81ED-4DB2-BD59-A6C34878D82A}">
                    <a16:rowId xmlns:a16="http://schemas.microsoft.com/office/drawing/2014/main" val="123119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CHCs and Maternity Homes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CHC    ; a. operation cost, Equipment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 Others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/>
                </a:tc>
                <a:extLst>
                  <a:ext uri="{0D108BD9-81ED-4DB2-BD59-A6C34878D82A}">
                    <a16:rowId xmlns:a16="http://schemas.microsoft.com/office/drawing/2014/main" val="334061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Medical Units</a:t>
                      </a: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Operational Cost</a:t>
                      </a:r>
                      <a:endParaRPr sz="14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122248" marB="122248" anchor="ctr"/>
                </a:tc>
                <a:extLst>
                  <a:ext uri="{0D108BD9-81ED-4DB2-BD59-A6C34878D82A}">
                    <a16:rowId xmlns:a16="http://schemas.microsoft.com/office/drawing/2014/main" val="103028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6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F9CBD-7221-1A07-49EE-5458256D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E02D9-F89B-9267-6DFD-43C3EB64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NUHM: 2025-26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187BD-3389-E8A4-7579-4E62BB0F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4D58B-69B6-DB71-391A-E8D6DBF4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D18021-80C5-94AC-0DFA-14425049F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080611"/>
              </p:ext>
            </p:extLst>
          </p:nvPr>
        </p:nvGraphicFramePr>
        <p:xfrm>
          <a:off x="138113" y="914400"/>
          <a:ext cx="11808000" cy="53161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28928297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98662882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680845384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532252099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2445799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Sl</a:t>
                      </a:r>
                      <a:r>
                        <a:rPr lang="en-GB" sz="1600" dirty="0"/>
                        <a:t> No.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Scheme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Approval</a:t>
                      </a:r>
                    </a:p>
                    <a:p>
                      <a:r>
                        <a:rPr lang="en-GB" sz="1600" dirty="0"/>
                        <a:t>(Rs. Lakhs)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Expenditure</a:t>
                      </a:r>
                    </a:p>
                    <a:p>
                      <a:r>
                        <a:rPr lang="en-GB" sz="1600" dirty="0"/>
                        <a:t>(Rs. Lakhs)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Physical achievement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9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Implementation &amp; </a:t>
                      </a:r>
                      <a:r>
                        <a:rPr lang="en-GB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Aspataal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extLst>
                  <a:ext uri="{0D108BD9-81ED-4DB2-BD59-A6C34878D82A}">
                    <a16:rowId xmlns:a16="http://schemas.microsoft.com/office/drawing/2014/main" val="100554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Kayakalp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	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filling</a:t>
                      </a:r>
                    </a:p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</a:t>
                      </a: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</a:t>
                      </a:r>
                    </a:p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assessment</a:t>
                      </a:r>
                    </a:p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assessment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extLst>
                  <a:ext uri="{0D108BD9-81ED-4DB2-BD59-A6C34878D82A}">
                    <a16:rowId xmlns:a16="http://schemas.microsoft.com/office/drawing/2014/main" val="375671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Program 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 support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expenses</a:t>
                      </a:r>
                      <a:endParaRPr sz="14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extLst>
                  <a:ext uri="{0D108BD9-81ED-4DB2-BD59-A6C34878D82A}">
                    <a16:rowId xmlns:a16="http://schemas.microsoft.com/office/drawing/2014/main" val="3300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Untied Fund for UPHCs 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PHC</a:t>
                      </a:r>
                    </a:p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</a:t>
                      </a:r>
                      <a:br>
                        <a:rPr lang="en-GB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</a:t>
                      </a:r>
                      <a:endParaRPr sz="14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extLst>
                  <a:ext uri="{0D108BD9-81ED-4DB2-BD59-A6C34878D82A}">
                    <a16:rowId xmlns:a16="http://schemas.microsoft.com/office/drawing/2014/main" val="123119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Management Information System (HMIS)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UPHC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23000" marB="123000"/>
                </a:tc>
                <a:extLst>
                  <a:ext uri="{0D108BD9-81ED-4DB2-BD59-A6C34878D82A}">
                    <a16:rowId xmlns:a16="http://schemas.microsoft.com/office/drawing/2014/main" val="334061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1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3D4D-5EDC-1EC3-7E53-E968CE19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Institutions functional by Urban Local Body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43A0-A6DB-76F9-349A-E2639FF1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FA97E-81AA-03EE-6AE6-34A76EE1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783AB0-FA6B-F772-659A-914D70BD5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86649"/>
              </p:ext>
            </p:extLst>
          </p:nvPr>
        </p:nvGraphicFramePr>
        <p:xfrm>
          <a:off x="138287" y="1121735"/>
          <a:ext cx="11915420" cy="4545382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2116026">
                  <a:extLst>
                    <a:ext uri="{9D8B030D-6E8A-4147-A177-3AD203B41FA5}">
                      <a16:colId xmlns:a16="http://schemas.microsoft.com/office/drawing/2014/main" val="2735481860"/>
                    </a:ext>
                  </a:extLst>
                </a:gridCol>
                <a:gridCol w="1041148">
                  <a:extLst>
                    <a:ext uri="{9D8B030D-6E8A-4147-A177-3AD203B41FA5}">
                      <a16:colId xmlns:a16="http://schemas.microsoft.com/office/drawing/2014/main" val="1454790034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3801051489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4101473934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val="3710655114"/>
                    </a:ext>
                  </a:extLst>
                </a:gridCol>
                <a:gridCol w="959667">
                  <a:extLst>
                    <a:ext uri="{9D8B030D-6E8A-4147-A177-3AD203B41FA5}">
                      <a16:colId xmlns:a16="http://schemas.microsoft.com/office/drawing/2014/main" val="38342485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5766594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4051118326"/>
                    </a:ext>
                  </a:extLst>
                </a:gridCol>
                <a:gridCol w="1240324">
                  <a:extLst>
                    <a:ext uri="{9D8B030D-6E8A-4147-A177-3AD203B41FA5}">
                      <a16:colId xmlns:a16="http://schemas.microsoft.com/office/drawing/2014/main" val="3104946283"/>
                    </a:ext>
                  </a:extLst>
                </a:gridCol>
                <a:gridCol w="1053747">
                  <a:extLst>
                    <a:ext uri="{9D8B030D-6E8A-4147-A177-3AD203B41FA5}">
                      <a16:colId xmlns:a16="http://schemas.microsoft.com/office/drawing/2014/main" val="771430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ULB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UPHC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UHWC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PHC/FHC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DH/GH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85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11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9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6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53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0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2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22728"/>
                  </a:ext>
                </a:extLst>
              </a:tr>
              <a:tr h="466142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4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3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11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10CAA-B916-DE69-306C-C468E0E3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7C9865-D7A3-EA90-6851-5C923A57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NUHM: 2025-26 (Communicable disease management – Urban)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96E13-83D0-3A07-1777-C080DA0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68CF5-EC22-6E34-08C3-348EAB7E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6BD94F8-16AE-D410-627A-2426863D8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67278"/>
              </p:ext>
            </p:extLst>
          </p:nvPr>
        </p:nvGraphicFramePr>
        <p:xfrm>
          <a:off x="138113" y="914400"/>
          <a:ext cx="11808000" cy="309732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28928297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98662882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680845384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532252099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2445799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Sl</a:t>
                      </a:r>
                      <a:r>
                        <a:rPr lang="en-GB" sz="1600" dirty="0"/>
                        <a:t> No.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Scheme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Approval</a:t>
                      </a:r>
                    </a:p>
                    <a:p>
                      <a:r>
                        <a:rPr lang="en-GB" sz="1600" dirty="0"/>
                        <a:t>(Rs. Lakhs)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Expenditure</a:t>
                      </a:r>
                    </a:p>
                    <a:p>
                      <a:r>
                        <a:rPr lang="en-GB" sz="1600" dirty="0"/>
                        <a:t>(Rs. Lakhs)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Physical achievement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9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latin typeface="+mj-lt"/>
                        </a:rPr>
                        <a:t>64                                           </a:t>
                      </a:r>
                      <a:endParaRPr sz="1600" b="0"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dirty="0">
                          <a:latin typeface="+mj-lt"/>
                        </a:rPr>
                        <a:t>Malaria Control</a:t>
                      </a:r>
                      <a:endParaRPr sz="1600" b="0" dirty="0"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600" b="0" dirty="0"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600" b="0" dirty="0"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-GB" sz="1600" b="0" dirty="0">
                          <a:latin typeface="+mj-lt"/>
                        </a:rPr>
                        <a:t>Number of high risk wards:</a:t>
                      </a: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-GB" sz="1600" b="0" dirty="0">
                          <a:latin typeface="+mj-lt"/>
                        </a:rPr>
                        <a:t>Amount allotted:</a:t>
                      </a:r>
                      <a:endParaRPr sz="1600" b="0" dirty="0">
                        <a:latin typeface="+mj-lt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-GB" sz="1600" b="0" dirty="0">
                          <a:latin typeface="+mj-lt"/>
                        </a:rPr>
                        <a:t>Number of contingent workers engaged for source reduction</a:t>
                      </a: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-GB" sz="1600" b="0" dirty="0">
                          <a:solidFill>
                            <a:schemeClr val="dk1"/>
                          </a:solidFill>
                          <a:latin typeface="+mj-lt"/>
                        </a:rPr>
                        <a:t>Amount allotted</a:t>
                      </a:r>
                      <a:endParaRPr sz="1600" b="0" dirty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91428" marR="91428" marT="122457" marB="122457"/>
                </a:tc>
                <a:extLst>
                  <a:ext uri="{0D108BD9-81ED-4DB2-BD59-A6C34878D82A}">
                    <a16:rowId xmlns:a16="http://schemas.microsoft.com/office/drawing/2014/main" val="375671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chemeClr val="dk1"/>
                          </a:solidFill>
                          <a:latin typeface="+mj-lt"/>
                        </a:rPr>
                        <a:t>69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chemeClr val="dk1"/>
                          </a:solidFill>
                          <a:latin typeface="+mj-lt"/>
                        </a:rPr>
                        <a:t>Case detection and Management of Leprosy </a:t>
                      </a:r>
                      <a:endParaRPr sz="1600" b="0">
                        <a:latin typeface="+mj-lt"/>
                      </a:endParaRPr>
                    </a:p>
                  </a:txBody>
                  <a:tcPr marL="121893" marR="121893" marT="122457" marB="12245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0"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0">
                        <a:latin typeface="+mj-lt"/>
                      </a:endParaRPr>
                    </a:p>
                  </a:txBody>
                  <a:tcPr marL="91428" marR="91428" marT="122457" marB="122457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0" dirty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91428" marR="91428" marT="122457" marB="122457"/>
                </a:tc>
                <a:extLst>
                  <a:ext uri="{0D108BD9-81ED-4DB2-BD59-A6C34878D82A}">
                    <a16:rowId xmlns:a16="http://schemas.microsoft.com/office/drawing/2014/main" val="33000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77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10811-CD24-8541-EB56-57EF5972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XVFC: Scheme 5 (Diagnostics Urban)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0FF4C0-CDC0-F979-936F-63E744059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95098"/>
              </p:ext>
            </p:extLst>
          </p:nvPr>
        </p:nvGraphicFramePr>
        <p:xfrm>
          <a:off x="138113" y="914400"/>
          <a:ext cx="11880000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4830397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1884759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922444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2530383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607022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4714215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9837887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01620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785067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80070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Name of UPHC/UCHC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2021-22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2022-23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2023-24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25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1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9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1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5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2403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96905-64C4-A264-879F-6DF0BD15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2AF38-DF83-DD6C-5931-0D484F6D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43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BFAEE-9DA9-52EC-FB5D-CDEF4090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65D4B6-E96A-D735-5C89-4B86B829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XVFC: Scheme 6 (Urban Polyclinic)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3BF7E4-4A86-76E4-0F16-69399C7B2F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113" y="914400"/>
          <a:ext cx="11880000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4830397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1884759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922444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2530383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607022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4714215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9837887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01620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785067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80070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Name of UPHC/UCHC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2021-22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2022-23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2023-24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25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1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9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1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5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2403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E5563-8FC2-F193-EE06-3A054D89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7AEEE-9CB6-EBF0-F703-6A82C803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1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9CC3-4654-B2B8-327B-59E9CA26B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DCC26F-F707-D7E0-090E-780C0BE6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XVFC: Scheme 6 (Operational cost UPHC/UCHC)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7A19B2-3EE8-2A33-669E-8AA261FEDA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113" y="914400"/>
          <a:ext cx="11880000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4830397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1884759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922444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2530383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607022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4714215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9837887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01620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785067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80070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Name of UPHC/UCHC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2021-22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2022-23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2023-24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25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1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9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1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5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2403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2D36E-B384-BCF6-920D-69EAA848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08D8-0EB8-4564-349E-4FB2B6D9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CDB9-5DCA-FC7E-5D20-7802E105D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79BBF6-76AC-DCBC-D02D-BDED5015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XVFC: Scheme 6 (UHWC)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B92C31-E99C-2025-49AD-E9900C935F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113" y="914400"/>
          <a:ext cx="11880000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4830397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18847596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922444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2530383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607022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4714215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9837887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01620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785067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80070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Name of UPHC/UCHC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2021-22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2022-23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2023-24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25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Approved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Expenditure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1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9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1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5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2403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79766-E552-DFFA-E0E8-43206707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748DC-DB0E-18A5-AF7B-EBEB8F57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4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AC86-8941-82CF-A10A-D6863526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deliverables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0FA3B-7FED-00B2-B87D-6FC3618D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7AB57-5FA5-ABB1-B304-E127B7D8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59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53315-D98F-A8DE-6469-71810CCF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B3B1C-C308-CB8D-F6E1-DF517D14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7" name="Google Shape;78;p17">
            <a:extLst>
              <a:ext uri="{FF2B5EF4-FFF2-40B4-BE49-F238E27FC236}">
                <a16:creationId xmlns:a16="http://schemas.microsoft.com/office/drawing/2014/main" id="{3019493E-28EA-2EF4-77E1-D111F0CD2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485624"/>
              </p:ext>
            </p:extLst>
          </p:nvPr>
        </p:nvGraphicFramePr>
        <p:xfrm>
          <a:off x="217299" y="358234"/>
          <a:ext cx="11688009" cy="58455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6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96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KD No.</a:t>
                      </a:r>
                      <a:endParaRPr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Description</a:t>
                      </a:r>
                      <a:endParaRPr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  <a:endParaRPr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GB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481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utilization of urban health facilities (UPHC- AAMs) increased with at least 50% visits made by women to be sustained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a)No of UPHC-AAMs reporting at least average footfall (60 footfalls per 1000 population)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a)No of operational UPHC-AAMs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 </a:t>
                      </a: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AAM: 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 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AAM: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b)Female footfall in current year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b)Total footfall recorded in current year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40,66,437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226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8"/>
          <p:cNvGraphicFramePr/>
          <p:nvPr>
            <p:extLst>
              <p:ext uri="{D42A27DB-BD31-4B8C-83A1-F6EECF244321}">
                <p14:modId xmlns:p14="http://schemas.microsoft.com/office/powerpoint/2010/main" val="4128858633"/>
              </p:ext>
            </p:extLst>
          </p:nvPr>
        </p:nvGraphicFramePr>
        <p:xfrm>
          <a:off x="326410" y="309533"/>
          <a:ext cx="11539180" cy="62389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6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15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KD No.</a:t>
                      </a:r>
                      <a:endParaRPr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Description</a:t>
                      </a:r>
                      <a:endParaRPr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lang="en-US"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241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A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%No of Individuals screened for NCD at UPHC-AAM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screened for NCD- Hypertension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30 years and above, Urban population as on 1st April (Beginning of FY)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individual screened for Diabetes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30 years and above, Urban population as on 1st April (Beginning of FY)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19"/>
          <p:cNvGraphicFramePr/>
          <p:nvPr>
            <p:extLst>
              <p:ext uri="{D42A27DB-BD31-4B8C-83A1-F6EECF244321}">
                <p14:modId xmlns:p14="http://schemas.microsoft.com/office/powerpoint/2010/main" val="593566930"/>
              </p:ext>
            </p:extLst>
          </p:nvPr>
        </p:nvGraphicFramePr>
        <p:xfrm>
          <a:off x="217300" y="279400"/>
          <a:ext cx="11682600" cy="61190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3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49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No.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lang="en-US"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464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B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%No of Individuals screened for NCD at UPHC-AAM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INo. of individual screened for Oral Cancer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30 years and above urban population as on 1st April (Beginning of FY)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individual screened for Breast Cancer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30 years and above urban women population as on 1st April (Beginning of FY)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9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20"/>
          <p:cNvGraphicFramePr/>
          <p:nvPr>
            <p:extLst>
              <p:ext uri="{D42A27DB-BD31-4B8C-83A1-F6EECF244321}">
                <p14:modId xmlns:p14="http://schemas.microsoft.com/office/powerpoint/2010/main" val="3107661307"/>
              </p:ext>
            </p:extLst>
          </p:nvPr>
        </p:nvGraphicFramePr>
        <p:xfrm>
          <a:off x="217300" y="358234"/>
          <a:ext cx="11405601" cy="61604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0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6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No.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lang="en-US"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80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B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%No of Individuals screened for NCD at UPHC-AAM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individual screened for Cervical Cancer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30 years and above urban women population as on 1st April (Beginning of FY)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13F3-177A-A380-C9A2-6A1F8977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Urban Primary Health Centres &amp;</a:t>
            </a:r>
            <a:br>
              <a:rPr lang="en-GB" dirty="0"/>
            </a:br>
            <a:r>
              <a:rPr lang="en-GB" dirty="0"/>
              <a:t>Urban Community Health Centres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69079-958A-7F91-CBC2-4B67B35E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5DCBD-0E5A-D3B4-17CB-D6367459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26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21"/>
          <p:cNvGraphicFramePr/>
          <p:nvPr>
            <p:extLst>
              <p:ext uri="{D42A27DB-BD31-4B8C-83A1-F6EECF244321}">
                <p14:modId xmlns:p14="http://schemas.microsoft.com/office/powerpoint/2010/main" val="3098727669"/>
              </p:ext>
            </p:extLst>
          </p:nvPr>
        </p:nvGraphicFramePr>
        <p:xfrm>
          <a:off x="190550" y="521063"/>
          <a:ext cx="11810900" cy="58158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9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6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No.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lang="en-US"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6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%Urban pregnant women accessing 4 or more antenatal care at UPHC- AAM and  UCHC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urban PW accessing 4 or more ANCs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urban PW registered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2"/>
          <p:cNvGraphicFramePr/>
          <p:nvPr>
            <p:extLst>
              <p:ext uri="{D42A27DB-BD31-4B8C-83A1-F6EECF244321}">
                <p14:modId xmlns:p14="http://schemas.microsoft.com/office/powerpoint/2010/main" val="2572186880"/>
              </p:ext>
            </p:extLst>
          </p:nvPr>
        </p:nvGraphicFramePr>
        <p:xfrm>
          <a:off x="190550" y="492982"/>
          <a:ext cx="11810900" cy="58720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6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No.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lang="en-US"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929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Urban Health and Nutrition Day (UHND)held organized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monthly UHND organized 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monthly UHND approved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3"/>
          <p:cNvGraphicFramePr/>
          <p:nvPr>
            <p:extLst>
              <p:ext uri="{D42A27DB-BD31-4B8C-83A1-F6EECF244321}">
                <p14:modId xmlns:p14="http://schemas.microsoft.com/office/powerpoint/2010/main" val="3386686015"/>
              </p:ext>
            </p:extLst>
          </p:nvPr>
        </p:nvGraphicFramePr>
        <p:xfrm>
          <a:off x="200985" y="379034"/>
          <a:ext cx="11506567" cy="59709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9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00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No.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Achievement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ea typeface="Roboto Medium"/>
                          <a:cs typeface="Arial" panose="020B0604020202020204" pitchFamily="34" charset="0"/>
                          <a:sym typeface="Roboto Medium"/>
                        </a:rPr>
                        <a:t>April 2025 – this month)</a:t>
                      </a:r>
                      <a:endParaRPr lang="en-US" sz="1600" u="none" strike="noStrike" cap="none" dirty="0">
                        <a:latin typeface="Arial" panose="020B0604020202020204" pitchFamily="34" charset="0"/>
                        <a:ea typeface="Roboto Medium"/>
                        <a:cs typeface="Arial" panose="020B0604020202020204" pitchFamily="34" charset="0"/>
                        <a:sym typeface="Roboto Medium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114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treated for Diabetes and Hypertension at UPHC-AAM  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put on treatment for Diabetes 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diagnosed for Diabetes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put on treatment for Hypertension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diagnosed for Hypertension</a:t>
                      </a:r>
                      <a:endParaRPr sz="160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BFDA-1E2D-C17D-90FD-6EC65FE8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practices &amp; Challenges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E86F4-C0CC-463C-8366-5C8690A1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8B54A-1F5A-6E4C-63D7-2E503AB3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5CD569-4EAC-38F9-4F38-C5005949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District specific 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2891A-3570-A96D-CC2E-330E09C4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B2138-7373-BDBB-665D-8B0B38F5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D02D-80C0-1436-049E-30323F01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26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181D-1950-A36A-3D44-CCF146DA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BF00A-3A9D-C4FA-9120-580C4D2B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District specific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CE4F0-6A25-67BD-2A24-E9D4D960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968F-1DBD-058D-91AB-5800C40F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030E-9C1A-BFD2-77D9-23D23ADD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99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8DA5-CF1D-CC8F-9480-CB6EC8C0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3" y="3085218"/>
            <a:ext cx="11929533" cy="687564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24152-F312-8C44-4FAA-188E5BA6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46573-E8B3-B305-17A4-31886228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0AB-AD89-A089-3DBE-E50C327F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 in UPHCs &amp; UCHCs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200B1B-F3DB-D6D9-3F2A-5180B888F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92619"/>
              </p:ext>
            </p:extLst>
          </p:nvPr>
        </p:nvGraphicFramePr>
        <p:xfrm>
          <a:off x="138113" y="914400"/>
          <a:ext cx="11674012" cy="3708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28000">
                  <a:extLst>
                    <a:ext uri="{9D8B030D-6E8A-4147-A177-3AD203B41FA5}">
                      <a16:colId xmlns:a16="http://schemas.microsoft.com/office/drawing/2014/main" val="328923820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2829025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0324246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73105263"/>
                    </a:ext>
                  </a:extLst>
                </a:gridCol>
                <a:gridCol w="2386012">
                  <a:extLst>
                    <a:ext uri="{9D8B030D-6E8A-4147-A177-3AD203B41FA5}">
                      <a16:colId xmlns:a16="http://schemas.microsoft.com/office/drawing/2014/main" val="3839486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Sanctioned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in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vacancy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2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Officer (Full-time)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1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Officer (Part-time)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4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0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Technician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6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Public Health Nurse (JPHN)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7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Health Inspector (JHI)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0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DEO cum Accountant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2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818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FB340-9C72-F520-235C-D74D95E1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6527A-AE2D-B84E-85EF-9A8BE2B8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2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45F9D-A818-AB2E-98F7-791ED89A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6D32-875D-FEB7-E4CB-9CC16E40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 in UPHCs &amp; UCHCs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94D5F6-04A6-35A3-7A8D-A0963AA39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13334"/>
              </p:ext>
            </p:extLst>
          </p:nvPr>
        </p:nvGraphicFramePr>
        <p:xfrm>
          <a:off x="138113" y="914400"/>
          <a:ext cx="11734650" cy="496824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32892382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2829025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032424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7310526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08602913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74465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3619416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98504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757996549"/>
                    </a:ext>
                  </a:extLst>
                </a:gridCol>
                <a:gridCol w="1006650">
                  <a:extLst>
                    <a:ext uri="{9D8B030D-6E8A-4147-A177-3AD203B41FA5}">
                      <a16:colId xmlns:a16="http://schemas.microsoft.com/office/drawing/2014/main" val="3839486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(FT)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(PT)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DEO cum Accountant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2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1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4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0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6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7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0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2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8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0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3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9090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B91D-A667-1265-B6A2-2044F6F0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8D6B6-0A20-A7AD-AE0D-CD5B13DE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9E35-8DF1-E45F-A918-8E3EC345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Provision (UPHC/UCHC)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188937-1796-6414-260E-02F42B7B3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67488"/>
              </p:ext>
            </p:extLst>
          </p:nvPr>
        </p:nvGraphicFramePr>
        <p:xfrm>
          <a:off x="138113" y="914400"/>
          <a:ext cx="11844000" cy="502920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7287048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161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 in the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 per doctor/day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Screened for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for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screened for HTN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for HTN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67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40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2969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C5B07-EDCC-B286-8FEE-4E10D362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AEC0D-26E8-1B2E-39A2-89883CC4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4654A-186C-7A78-2FE9-FCEF317C2A7A}"/>
              </a:ext>
            </a:extLst>
          </p:cNvPr>
          <p:cNvSpPr txBox="1"/>
          <p:nvPr/>
        </p:nvSpPr>
        <p:spPr>
          <a:xfrm>
            <a:off x="9077608" y="173462"/>
            <a:ext cx="223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I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 &amp; SHAILI 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60001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571DC-77A6-0BA0-639C-08E6CA97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BE6B-C132-4E5D-7E93-25E53B8F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Provision (Polyclinic)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5938A1-363D-5831-60DC-8B1A407F2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0913"/>
              </p:ext>
            </p:extLst>
          </p:nvPr>
        </p:nvGraphicFramePr>
        <p:xfrm>
          <a:off x="138113" y="914400"/>
          <a:ext cx="11844000" cy="502920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170362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1548143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611517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195057">
                  <a:extLst>
                    <a:ext uri="{9D8B030D-6E8A-4147-A177-3AD203B41FA5}">
                      <a16:colId xmlns:a16="http://schemas.microsoft.com/office/drawing/2014/main" val="3372870483"/>
                    </a:ext>
                  </a:extLst>
                </a:gridCol>
                <a:gridCol w="1134921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161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1.General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2.Paediatrics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3.Obstetrics &amp; Gynaecology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4.Ophthalmology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5.Dermatology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6.Psychiatry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6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663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762D6-2658-8A02-7F5F-D31AC3B5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84F3D-E9C2-135A-0C17-A1846ED3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0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1C3B5-BF9E-4040-D81D-D41C7272D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E332-2504-6ED7-40C7-B6A95B35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Provision (Polyclinic)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C754B3-FA0D-452B-A980-136D92E52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33885"/>
              </p:ext>
            </p:extLst>
          </p:nvPr>
        </p:nvGraphicFramePr>
        <p:xfrm>
          <a:off x="138288" y="824090"/>
          <a:ext cx="11915424" cy="5029200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3718488">
                  <a:extLst>
                    <a:ext uri="{9D8B030D-6E8A-4147-A177-3AD203B41FA5}">
                      <a16:colId xmlns:a16="http://schemas.microsoft.com/office/drawing/2014/main" val="1496520316"/>
                    </a:ext>
                  </a:extLst>
                </a:gridCol>
                <a:gridCol w="1370122">
                  <a:extLst>
                    <a:ext uri="{9D8B030D-6E8A-4147-A177-3AD203B41FA5}">
                      <a16:colId xmlns:a16="http://schemas.microsoft.com/office/drawing/2014/main" val="4107520079"/>
                    </a:ext>
                  </a:extLst>
                </a:gridCol>
                <a:gridCol w="765438">
                  <a:extLst>
                    <a:ext uri="{9D8B030D-6E8A-4147-A177-3AD203B41FA5}">
                      <a16:colId xmlns:a16="http://schemas.microsoft.com/office/drawing/2014/main" val="4110973129"/>
                    </a:ext>
                  </a:extLst>
                </a:gridCol>
                <a:gridCol w="1237162">
                  <a:extLst>
                    <a:ext uri="{9D8B030D-6E8A-4147-A177-3AD203B41FA5}">
                      <a16:colId xmlns:a16="http://schemas.microsoft.com/office/drawing/2014/main" val="3809379337"/>
                    </a:ext>
                  </a:extLst>
                </a:gridCol>
                <a:gridCol w="1940296">
                  <a:extLst>
                    <a:ext uri="{9D8B030D-6E8A-4147-A177-3AD203B41FA5}">
                      <a16:colId xmlns:a16="http://schemas.microsoft.com/office/drawing/2014/main" val="3372870483"/>
                    </a:ext>
                  </a:extLst>
                </a:gridCol>
                <a:gridCol w="1513295">
                  <a:extLst>
                    <a:ext uri="{9D8B030D-6E8A-4147-A177-3AD203B41FA5}">
                      <a16:colId xmlns:a16="http://schemas.microsoft.com/office/drawing/2014/main" val="263736668"/>
                    </a:ext>
                  </a:extLst>
                </a:gridCol>
                <a:gridCol w="1370623">
                  <a:extLst>
                    <a:ext uri="{9D8B030D-6E8A-4147-A177-3AD203B41FA5}">
                      <a16:colId xmlns:a16="http://schemas.microsoft.com/office/drawing/2014/main" val="3747397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UPHC/UCHC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7.Palliative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9.Dentistry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10.Physiotherapy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11.Optometry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Nutrition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6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8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6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663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4524F-CCE4-D7B5-2746-394658AD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Urban Health Mission (V2.0)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DD4B4-48D1-CB65-389C-6D528F08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5962-0F51-3548-B894-EC1AE35BCD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3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1812</Words>
  <Application>Microsoft Office PowerPoint</Application>
  <PresentationFormat>Widescreen</PresentationFormat>
  <Paragraphs>530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Arial</vt:lpstr>
      <vt:lpstr>Times New Roman</vt:lpstr>
      <vt:lpstr>Office Theme</vt:lpstr>
      <vt:lpstr>National Urban Health Mission</vt:lpstr>
      <vt:lpstr>Urban Health: District Overview</vt:lpstr>
      <vt:lpstr>Institutions functional by Urban Local Body</vt:lpstr>
      <vt:lpstr>Urban Primary Health Centres &amp; Urban Community Health Centres</vt:lpstr>
      <vt:lpstr>Human Resource in UPHCs &amp; UCHCs</vt:lpstr>
      <vt:lpstr>Human Resource in UPHCs &amp; UCHCs</vt:lpstr>
      <vt:lpstr>Service Provision (UPHC/UCHC)</vt:lpstr>
      <vt:lpstr>Service Provision (Polyclinic)</vt:lpstr>
      <vt:lpstr>Service Provision (Polyclinic)</vt:lpstr>
      <vt:lpstr>Diagnostics (UPHC/UCHC)</vt:lpstr>
      <vt:lpstr>Field activities (UPHC/UCHC)</vt:lpstr>
      <vt:lpstr>SHAILI: Annual Health Screening (UPHC/UCHC)</vt:lpstr>
      <vt:lpstr>Urban Health &amp; Wellness Centres</vt:lpstr>
      <vt:lpstr>Human Resource in UHWCs</vt:lpstr>
      <vt:lpstr>Human Resource in UHWCs</vt:lpstr>
      <vt:lpstr>Service Provision (UHWCs)</vt:lpstr>
      <vt:lpstr>Diagnostics (UHWCs)</vt:lpstr>
      <vt:lpstr>Hospital Quality Assurance</vt:lpstr>
      <vt:lpstr>Hospital Quality Assurance</vt:lpstr>
      <vt:lpstr>National Quality Assurance Standards</vt:lpstr>
      <vt:lpstr>Kayakalp</vt:lpstr>
      <vt:lpstr>Community process</vt:lpstr>
      <vt:lpstr>Urban Health Nutrition Day</vt:lpstr>
      <vt:lpstr>Hospital Management Committee (HMC)</vt:lpstr>
      <vt:lpstr>Mahila Arogya Samiti (MAS)</vt:lpstr>
      <vt:lpstr>Urban health finance</vt:lpstr>
      <vt:lpstr>NUHM: 2025-26</vt:lpstr>
      <vt:lpstr>NUHM: 2025-26</vt:lpstr>
      <vt:lpstr>NUHM: 2025-26</vt:lpstr>
      <vt:lpstr>NUHM: 2025-26 (Communicable disease management – Urban)</vt:lpstr>
      <vt:lpstr>XVFC: Scheme 5 (Diagnostics Urban)</vt:lpstr>
      <vt:lpstr>XVFC: Scheme 6 (Urban Polyclinic)</vt:lpstr>
      <vt:lpstr>XVFC: Scheme 6 (Operational cost UPHC/UCHC)</vt:lpstr>
      <vt:lpstr>XVFC: Scheme 6 (UHWC)</vt:lpstr>
      <vt:lpstr>Key deliverables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&amp; Challenges</vt:lpstr>
      <vt:lpstr>District specific best practices</vt:lpstr>
      <vt:lpstr>District specific challenges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Abey Sushan</dc:creator>
  <cp:lastModifiedBy>Beula G S</cp:lastModifiedBy>
  <cp:revision>12</cp:revision>
  <dcterms:created xsi:type="dcterms:W3CDTF">2025-04-04T09:16:59Z</dcterms:created>
  <dcterms:modified xsi:type="dcterms:W3CDTF">2025-04-23T10:45:52Z</dcterms:modified>
</cp:coreProperties>
</file>